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208"/>
  </p:normalViewPr>
  <p:slideViewPr>
    <p:cSldViewPr snapToGrid="0" snapToObjects="1">
      <p:cViewPr varScale="1">
        <p:scale>
          <a:sx n="90" d="100"/>
          <a:sy n="90" d="100"/>
        </p:scale>
        <p:origin x="232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35257-E72C-0843-8B3F-6139FD96EF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F14FC-5D9A-4E4F-83BA-ACA75CCA2B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1A640-BC77-A94F-BE88-19680072C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9140E-6C32-DF48-A47F-17338B89217A}" type="datetimeFigureOut">
              <a:rPr lang="en-GB" smtClean="0"/>
              <a:t>25/02/2020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A2AE7-CD6C-814A-80FC-007A1B615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DFF6B-844C-9A41-94E5-65164AEAE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BEC2-A351-D341-BDA5-0A079A4A6F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880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90DC3-C363-0246-B920-72A502220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E3927-1EBB-0949-8083-F747BDFFF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FABAB-8062-F74B-82BE-945162EB8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9140E-6C32-DF48-A47F-17338B89217A}" type="datetimeFigureOut">
              <a:rPr lang="en-GB" smtClean="0"/>
              <a:t>25/02/2020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E3AA8-E866-4A46-ABA7-08BFB9BD5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908A9-BED2-4E41-929F-E5F6288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BEC2-A351-D341-BDA5-0A079A4A6F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8750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5E7100-D8CE-654A-A822-9BCA55A82A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375057-7FF3-1D4F-B8B5-E52469AC7B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C6CE3-6092-CB4C-89E2-21B8A4106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9140E-6C32-DF48-A47F-17338B89217A}" type="datetimeFigureOut">
              <a:rPr lang="en-GB" smtClean="0"/>
              <a:t>25/02/2020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B87F2-1415-0A41-8271-899C438BA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4840D-C75C-0D4C-AFA6-FE05AFF53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BEC2-A351-D341-BDA5-0A079A4A6F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8048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447D5-91A9-7E4D-B8C7-93B8E60C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CF14E-2E83-6F4B-B8C8-691A728B1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30078-2645-1646-96E8-573F53FF7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9140E-6C32-DF48-A47F-17338B89217A}" type="datetimeFigureOut">
              <a:rPr lang="en-GB" smtClean="0"/>
              <a:t>25/02/2020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B5D31-2BE4-A047-82C5-8F107B21F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081CA-5B3F-5446-9D12-15B3594EA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BEC2-A351-D341-BDA5-0A079A4A6F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472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00E9C-796D-B443-BE69-DCB4D35D4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86A58-D1C5-1A4B-B01B-FF7267B7F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F41BE-FFB9-DD4D-8AE6-1C6F3F41A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9140E-6C32-DF48-A47F-17338B89217A}" type="datetimeFigureOut">
              <a:rPr lang="en-GB" smtClean="0"/>
              <a:t>25/02/2020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B7862-8801-7143-AE72-7A51C1401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CACA6-6CF8-A145-818B-BEEC67FCC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BEC2-A351-D341-BDA5-0A079A4A6F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3535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A06C7-5417-244F-AB4A-7BE2ED123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55F59-887D-034B-BA56-94074B4A7B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B9FFF4-8DAA-E344-97F9-1A59138BEC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1799B1-3272-F643-9DDE-26F4FFD6D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9140E-6C32-DF48-A47F-17338B89217A}" type="datetimeFigureOut">
              <a:rPr lang="en-GB" smtClean="0"/>
              <a:t>25/02/2020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602722-AFBC-AE45-86F9-12B5769CD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62FC98-94EC-734B-977F-82C0996EE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BEC2-A351-D341-BDA5-0A079A4A6F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530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95CF0-37E8-D141-ACF5-B7508497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1037B8-B7DD-EB49-83B4-DB6878E35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3BA573-A57F-D640-9E80-014FABA12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A166B8-C490-454A-96F6-13135CF0E6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5CCA3B-62B6-5F45-A248-27B27A4FC7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CFEED8-1307-5840-B1F4-8B4657E20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9140E-6C32-DF48-A47F-17338B89217A}" type="datetimeFigureOut">
              <a:rPr lang="en-GB" smtClean="0"/>
              <a:t>25/02/2020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92C5CC-8776-844F-87DF-2476D7D93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CC91FF-0376-A643-8301-2AA1081E1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BEC2-A351-D341-BDA5-0A079A4A6F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7918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D5E31-8030-4B4E-89E4-F3422BB52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13ABE-9E72-8A4A-A39B-4B400581E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9140E-6C32-DF48-A47F-17338B89217A}" type="datetimeFigureOut">
              <a:rPr lang="en-GB" smtClean="0"/>
              <a:t>25/02/2020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93E250-65B1-484F-944D-AB21A1991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649ECC-16FE-9C46-8D1F-029EBC4FB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BEC2-A351-D341-BDA5-0A079A4A6F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389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9AB8E7-8791-4F45-9378-9611D28E3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9140E-6C32-DF48-A47F-17338B89217A}" type="datetimeFigureOut">
              <a:rPr lang="en-GB" smtClean="0"/>
              <a:t>25/02/2020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D819D2-377A-D346-9B43-CBB137DCE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B6D67A-67BF-8947-A779-F870AE5D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BEC2-A351-D341-BDA5-0A079A4A6F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0985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3CC54-73BA-644D-BBAF-815453605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CF5B8-580F-0C4E-8F8D-D149C5BF1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4C2886-734C-0E40-B94E-E236B3CB4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92269C-C764-344A-9E5A-9EF5FEC05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9140E-6C32-DF48-A47F-17338B89217A}" type="datetimeFigureOut">
              <a:rPr lang="en-GB" smtClean="0"/>
              <a:t>25/02/2020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16EEC1-2A48-FE4C-8F78-D75B1CCB8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EF5E9B-198B-4347-8628-95C9B4E03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BEC2-A351-D341-BDA5-0A079A4A6F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26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7159A-A1E7-514F-84EC-17C4D937D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B55DA0-0202-D44A-B2A8-9586171EB7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53A126-4D37-4348-B2B6-B16DBEC00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BB8CBE-8153-5D45-BEA3-EC89130B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9140E-6C32-DF48-A47F-17338B89217A}" type="datetimeFigureOut">
              <a:rPr lang="en-GB" smtClean="0"/>
              <a:t>25/02/2020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7AFA15-5258-9346-8D89-9F0A05972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20B28-DABC-DF4A-850A-D6F5AB2F0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BEC2-A351-D341-BDA5-0A079A4A6F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80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CA7EEA-47F5-1143-8DAA-F4139279D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9DEDCE-838A-4F4D-B130-A192EDCB0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1129E-3CC1-914E-BF85-25970F9718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9140E-6C32-DF48-A47F-17338B89217A}" type="datetimeFigureOut">
              <a:rPr lang="en-GB" smtClean="0"/>
              <a:t>25/02/2020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563E4-DF66-F046-90BC-16EC84AAAF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09525-53B2-CD4B-AAB1-3D7E2029EB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7BEC2-A351-D341-BDA5-0A079A4A6F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1743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6">
            <a:extLst>
              <a:ext uri="{FF2B5EF4-FFF2-40B4-BE49-F238E27FC236}">
                <a16:creationId xmlns:a16="http://schemas.microsoft.com/office/drawing/2014/main" id="{D720A8A1-61F7-8A46-B082-E9B0CB2B8E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8" b="8412"/>
          <a:stretch/>
        </p:blipFill>
        <p:spPr>
          <a:xfrm>
            <a:off x="642939" y="1654156"/>
            <a:ext cx="5143499" cy="2893228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0B17E17-990F-460A-92E6-5AA928C1A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01154" y="-478"/>
            <a:ext cx="7590846" cy="6858478"/>
          </a:xfrm>
          <a:custGeom>
            <a:avLst/>
            <a:gdLst>
              <a:gd name="connsiteX0" fmla="*/ 4378374 w 7554749"/>
              <a:gd name="connsiteY0" fmla="*/ 0 h 6858478"/>
              <a:gd name="connsiteX1" fmla="*/ 4372797 w 7554749"/>
              <a:gd name="connsiteY1" fmla="*/ 0 h 6858478"/>
              <a:gd name="connsiteX2" fmla="*/ 3306569 w 7554749"/>
              <a:gd name="connsiteY2" fmla="*/ 0 h 6858478"/>
              <a:gd name="connsiteX3" fmla="*/ 0 w 7554749"/>
              <a:gd name="connsiteY3" fmla="*/ 0 h 6858478"/>
              <a:gd name="connsiteX4" fmla="*/ 0 w 7554749"/>
              <a:gd name="connsiteY4" fmla="*/ 6857915 h 6858478"/>
              <a:gd name="connsiteX5" fmla="*/ 130454 w 7554749"/>
              <a:gd name="connsiteY5" fmla="*/ 6857915 h 6858478"/>
              <a:gd name="connsiteX6" fmla="*/ 130194 w 7554749"/>
              <a:gd name="connsiteY6" fmla="*/ 6858478 h 6858478"/>
              <a:gd name="connsiteX7" fmla="*/ 7554749 w 7554749"/>
              <a:gd name="connsiteY7" fmla="*/ 6858478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54749" h="6858478">
                <a:moveTo>
                  <a:pt x="4378374" y="0"/>
                </a:moveTo>
                <a:lnTo>
                  <a:pt x="4372797" y="0"/>
                </a:lnTo>
                <a:lnTo>
                  <a:pt x="3306569" y="0"/>
                </a:lnTo>
                <a:lnTo>
                  <a:pt x="0" y="0"/>
                </a:lnTo>
                <a:lnTo>
                  <a:pt x="0" y="6857915"/>
                </a:lnTo>
                <a:lnTo>
                  <a:pt x="130454" y="6857915"/>
                </a:lnTo>
                <a:lnTo>
                  <a:pt x="130194" y="6858478"/>
                </a:lnTo>
                <a:lnTo>
                  <a:pt x="7554749" y="6858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26">
            <a:extLst>
              <a:ext uri="{FF2B5EF4-FFF2-40B4-BE49-F238E27FC236}">
                <a16:creationId xmlns:a16="http://schemas.microsoft.com/office/drawing/2014/main" id="{4B64DB4E-20CE-4CAE-BD72-D4E3D1FA2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05515" y="-479"/>
            <a:ext cx="6786484" cy="6858479"/>
          </a:xfrm>
          <a:custGeom>
            <a:avLst/>
            <a:gdLst>
              <a:gd name="connsiteX0" fmla="*/ 3577837 w 6754212"/>
              <a:gd name="connsiteY0" fmla="*/ 0 h 6858479"/>
              <a:gd name="connsiteX1" fmla="*/ 3572260 w 6754212"/>
              <a:gd name="connsiteY1" fmla="*/ 0 h 6858479"/>
              <a:gd name="connsiteX2" fmla="*/ 2506032 w 6754212"/>
              <a:gd name="connsiteY2" fmla="*/ 0 h 6858479"/>
              <a:gd name="connsiteX3" fmla="*/ 0 w 6754212"/>
              <a:gd name="connsiteY3" fmla="*/ 0 h 6858479"/>
              <a:gd name="connsiteX4" fmla="*/ 0 w 6754212"/>
              <a:gd name="connsiteY4" fmla="*/ 6858479 h 6858479"/>
              <a:gd name="connsiteX5" fmla="*/ 788260 w 6754212"/>
              <a:gd name="connsiteY5" fmla="*/ 6858479 h 6858479"/>
              <a:gd name="connsiteX6" fmla="*/ 788260 w 6754212"/>
              <a:gd name="connsiteY6" fmla="*/ 6858478 h 6858479"/>
              <a:gd name="connsiteX7" fmla="*/ 6754212 w 6754212"/>
              <a:gd name="connsiteY7" fmla="*/ 6858478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4212" h="6858479">
                <a:moveTo>
                  <a:pt x="3577837" y="0"/>
                </a:moveTo>
                <a:lnTo>
                  <a:pt x="3572260" y="0"/>
                </a:lnTo>
                <a:lnTo>
                  <a:pt x="2506032" y="0"/>
                </a:lnTo>
                <a:lnTo>
                  <a:pt x="0" y="0"/>
                </a:lnTo>
                <a:lnTo>
                  <a:pt x="0" y="6858479"/>
                </a:lnTo>
                <a:lnTo>
                  <a:pt x="788260" y="6858479"/>
                </a:lnTo>
                <a:lnTo>
                  <a:pt x="788260" y="6858478"/>
                </a:lnTo>
                <a:lnTo>
                  <a:pt x="6754212" y="6858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B0A397C-7E86-0F42-9193-CC96A8BD454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7324344" y="4005072"/>
            <a:ext cx="4032504" cy="2276856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800" b="0" i="0" u="none" strike="noStrike" cap="none" normalizeH="0" baseline="0" dirty="0">
                <a:ln>
                  <a:noFill/>
                </a:ln>
                <a:effectLst/>
                <a:latin typeface="inherit"/>
                <a:cs typeface="Arial" panose="020B0604020202020204" pitchFamily="34" charset="0"/>
              </a:rPr>
              <a:t>The Non </a:t>
            </a:r>
            <a:r>
              <a:rPr lang="en-US" altLang="en-US" sz="3800" dirty="0" err="1">
                <a:latin typeface="inherit"/>
                <a:cs typeface="Arial" panose="020B0604020202020204" pitchFamily="34" charset="0"/>
              </a:rPr>
              <a:t>N</a:t>
            </a:r>
            <a:r>
              <a:rPr kumimoji="0" lang="en-US" altLang="en-US" sz="3800" b="0" i="0" u="none" strike="noStrike" cap="none" normalizeH="0" baseline="0" dirty="0" err="1">
                <a:ln>
                  <a:noFill/>
                </a:ln>
                <a:effectLst/>
                <a:latin typeface="inherit"/>
                <a:cs typeface="Arial" panose="020B0604020202020204" pitchFamily="34" charset="0"/>
              </a:rPr>
              <a:t>ocere</a:t>
            </a:r>
            <a:r>
              <a:rPr lang="en-US" altLang="en-US" sz="3800" dirty="0">
                <a:latin typeface="inherit"/>
                <a:cs typeface="Arial" panose="020B0604020202020204" pitchFamily="34" charset="0"/>
              </a:rPr>
              <a:t> Lobby</a:t>
            </a:r>
            <a:endParaRPr kumimoji="0" lang="en-US" altLang="en-US" sz="3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3800" b="0" i="0" u="none" strike="noStrike" cap="none" normalizeH="0" baseline="0" dirty="0">
                <a:ln>
                  <a:noFill/>
                </a:ln>
                <a:effectLst/>
              </a:rPr>
            </a:br>
            <a:endParaRPr kumimoji="0" lang="en-US" altLang="en-US" sz="3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F9B10F-29ED-054F-AA8D-6DDAB6305F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4344" y="2715768"/>
            <a:ext cx="4032504" cy="1155525"/>
          </a:xfrm>
        </p:spPr>
        <p:txBody>
          <a:bodyPr anchor="b">
            <a:normAutofit/>
          </a:bodyPr>
          <a:lstStyle/>
          <a:p>
            <a:pPr algn="l"/>
            <a:r>
              <a:rPr lang="en-GB" sz="2000" dirty="0"/>
              <a:t>Educate, Delegate, Propagate </a:t>
            </a:r>
          </a:p>
        </p:txBody>
      </p:sp>
    </p:spTree>
    <p:extLst>
      <p:ext uri="{BB962C8B-B14F-4D97-AF65-F5344CB8AC3E}">
        <p14:creationId xmlns:p14="http://schemas.microsoft.com/office/powerpoint/2010/main" val="1355432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A936A9-A320-0146-BF0A-FAF77A825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GB" sz="2800"/>
              <a:t>The Legacy of Influenza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9FB56-C29B-F145-83AF-004BCC963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517570"/>
            <a:ext cx="3363974" cy="4219957"/>
          </a:xfrm>
        </p:spPr>
        <p:txBody>
          <a:bodyPr>
            <a:normAutofit fontScale="92500" lnSpcReduction="10000"/>
          </a:bodyPr>
          <a:lstStyle/>
          <a:p>
            <a:r>
              <a:rPr lang="en-GB" sz="2000" dirty="0"/>
              <a:t>Common cold? </a:t>
            </a:r>
          </a:p>
          <a:p>
            <a:endParaRPr lang="en-GB" sz="2000" dirty="0"/>
          </a:p>
          <a:p>
            <a:r>
              <a:rPr lang="en-GB" sz="2000" dirty="0"/>
              <a:t>Recorded since ancient times (400 BC)</a:t>
            </a:r>
          </a:p>
          <a:p>
            <a:endParaRPr lang="en-GB" sz="2000" dirty="0"/>
          </a:p>
          <a:p>
            <a:r>
              <a:rPr lang="en-GB" sz="2000" dirty="0"/>
              <a:t>Impact is very well recorded historically</a:t>
            </a:r>
          </a:p>
          <a:p>
            <a:endParaRPr lang="en-GB" sz="2000" dirty="0"/>
          </a:p>
          <a:p>
            <a:r>
              <a:rPr lang="en-GB" sz="2000" dirty="0"/>
              <a:t>The current global attitude to health</a:t>
            </a:r>
          </a:p>
          <a:p>
            <a:endParaRPr lang="en-GB" sz="2000" dirty="0"/>
          </a:p>
          <a:p>
            <a:r>
              <a:rPr lang="en-GB" sz="2000" dirty="0"/>
              <a:t>What can be done about it in 2020?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595E0-7605-D44D-B842-E5909161B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590538"/>
            <a:ext cx="6250769" cy="351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18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902BE-9302-4640-AEBF-D77EDA4FD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19DDC0-FB4C-8941-8D0D-F1FF4A0E9E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41721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3D6F4-2F6B-B942-AB87-F0AEC5229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4537306"/>
            <a:ext cx="8001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94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76499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2BBBF-0D00-5748-B469-736B0163E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3270"/>
            <a:ext cx="2889504" cy="1345997"/>
          </a:xfrm>
        </p:spPr>
        <p:txBody>
          <a:bodyPr anchor="ctr">
            <a:normAutofit/>
          </a:bodyPr>
          <a:lstStyle/>
          <a:p>
            <a:r>
              <a:rPr lang="en-GB" sz="2600">
                <a:solidFill>
                  <a:schemeClr val="bg1"/>
                </a:solidFill>
              </a:rPr>
              <a:t>So where can we focus our efforts?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732166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B73534-6B2E-014C-8DDF-5BE479B851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6303" y="896938"/>
            <a:ext cx="6086469" cy="55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BEBDD7-9373-0646-9AB5-ECFBED7FF5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99" r="-1" b="-1"/>
          <a:stretch/>
        </p:blipFill>
        <p:spPr>
          <a:xfrm>
            <a:off x="321564" y="2258918"/>
            <a:ext cx="11548872" cy="429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03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886DBE-7A9A-0C41-851B-71F86D34C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88" y="1181454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Focus 2.0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494C5B-527D-C640-9264-9742017266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8063" y="378631"/>
            <a:ext cx="6697663" cy="45291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8F9458-AFCB-BF45-99B8-25EDB559D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062" y="4950631"/>
            <a:ext cx="6697663" cy="393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07EE8D-4ADA-2245-AE92-3DACE484A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062" y="5404626"/>
            <a:ext cx="6697663" cy="393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DC55AF-80E9-B84E-899C-2AF075743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8063" y="5858621"/>
            <a:ext cx="6697662" cy="3936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D3DA97-84A8-A74A-BB85-21527F77DDAD}"/>
              </a:ext>
            </a:extLst>
          </p:cNvPr>
          <p:cNvSpPr txBox="1"/>
          <p:nvPr/>
        </p:nvSpPr>
        <p:spPr>
          <a:xfrm>
            <a:off x="1214438" y="3086100"/>
            <a:ext cx="23431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Education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Caution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Contribution</a:t>
            </a:r>
          </a:p>
        </p:txBody>
      </p:sp>
    </p:spTree>
    <p:extLst>
      <p:ext uri="{BB962C8B-B14F-4D97-AF65-F5344CB8AC3E}">
        <p14:creationId xmlns:p14="http://schemas.microsoft.com/office/powerpoint/2010/main" val="1142391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">
            <a:extLst>
              <a:ext uri="{FF2B5EF4-FFF2-40B4-BE49-F238E27FC236}">
                <a16:creationId xmlns:a16="http://schemas.microsoft.com/office/drawing/2014/main" id="{7014E04B-7328-D947-B2A8-537262C491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2" r="21885" b="-1"/>
          <a:stretch/>
        </p:blipFill>
        <p:spPr>
          <a:xfrm>
            <a:off x="4808765" y="10"/>
            <a:ext cx="7383236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6EA23B6-4B44-4D76-87BA-D81CE35ED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EEEAE0B-25B7-437B-B834-B70A93541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41CAF2-75A4-B74E-8F61-82C067941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365125"/>
            <a:ext cx="6179700" cy="1325563"/>
          </a:xfrm>
        </p:spPr>
        <p:txBody>
          <a:bodyPr>
            <a:normAutofit/>
          </a:bodyPr>
          <a:lstStyle/>
          <a:p>
            <a:r>
              <a:rPr lang="en-GB" dirty="0"/>
              <a:t>Concluding Remarks	</a:t>
            </a:r>
            <a:br>
              <a:rPr lang="en-GB" dirty="0"/>
            </a:br>
            <a:r>
              <a:rPr lang="en-GB" dirty="0"/>
              <a:t>and Future Efforts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8768B-49BA-1546-B3B6-CAA903839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3" y="2022601"/>
            <a:ext cx="4655602" cy="4154361"/>
          </a:xfrm>
        </p:spPr>
        <p:txBody>
          <a:bodyPr>
            <a:normAutofit/>
          </a:bodyPr>
          <a:lstStyle/>
          <a:p>
            <a:r>
              <a:rPr lang="en-GB" sz="2000" dirty="0"/>
              <a:t>More data is needed to truly find out the causes of vaccine refusal</a:t>
            </a:r>
          </a:p>
          <a:p>
            <a:r>
              <a:rPr lang="en-GB" sz="2000" dirty="0"/>
              <a:t>We also need to find out the extent of anti-science rhetoric, and see how it fits in to our narrative</a:t>
            </a:r>
          </a:p>
          <a:p>
            <a:r>
              <a:rPr lang="en-GB" sz="2000" dirty="0"/>
              <a:t>However, for the time being, we have identified which state counties have the lowest flu uptake</a:t>
            </a:r>
          </a:p>
          <a:p>
            <a:r>
              <a:rPr lang="en-GB" sz="2000" dirty="0"/>
              <a:t>A dedicated program of education, awareness and affordability should see results 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5057482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130</Words>
  <Application>Microsoft Macintosh PowerPoint</Application>
  <PresentationFormat>Widescreen</PresentationFormat>
  <Paragraphs>25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inherit</vt:lpstr>
      <vt:lpstr>Office Theme</vt:lpstr>
      <vt:lpstr>The Non Nocere Lobby  </vt:lpstr>
      <vt:lpstr>The Legacy of Influenza</vt:lpstr>
      <vt:lpstr>PowerPoint Presentation</vt:lpstr>
      <vt:lpstr>So where can we focus our efforts?</vt:lpstr>
      <vt:lpstr>Focus 2.0</vt:lpstr>
      <vt:lpstr>Concluding Remarks  and Future Efforts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Non Nocere Lobby  </dc:title>
  <dc:creator>Alex Benn</dc:creator>
  <cp:lastModifiedBy>Alex Benn</cp:lastModifiedBy>
  <cp:revision>3</cp:revision>
  <dcterms:created xsi:type="dcterms:W3CDTF">2020-02-26T10:13:53Z</dcterms:created>
  <dcterms:modified xsi:type="dcterms:W3CDTF">2020-02-26T11:14:23Z</dcterms:modified>
</cp:coreProperties>
</file>